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9"/>
  </p:notesMasterIdLst>
  <p:sldIdLst>
    <p:sldId id="261" r:id="rId3"/>
    <p:sldId id="258" r:id="rId4"/>
    <p:sldId id="262" r:id="rId5"/>
    <p:sldId id="263" r:id="rId6"/>
    <p:sldId id="264" r:id="rId7"/>
    <p:sldId id="26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0579"/>
    <a:srgbClr val="54345E"/>
    <a:srgbClr val="B38BBF"/>
    <a:srgbClr val="925AA4"/>
    <a:srgbClr val="660033"/>
    <a:srgbClr val="8C3794"/>
    <a:srgbClr val="C67C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63" d="100"/>
          <a:sy n="63" d="100"/>
        </p:scale>
        <p:origin x="89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2B618-C2C1-40F0-A0AA-7F9C4B83605C}" type="datetimeFigureOut">
              <a:rPr lang="es-MX" smtClean="0"/>
              <a:t>03/03/2025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806C8-A748-49EC-AE86-39DA72384A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6785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91BA74-B626-4A89-BEA4-CBD7EC6CE2C1}" type="slidenum">
              <a:rPr lang="es-MX" smtClean="0"/>
              <a:t>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77451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34B2-788A-45AE-B0A3-5659E49BAB33}" type="datetimeFigureOut">
              <a:rPr lang="es-MX" smtClean="0"/>
              <a:t>03/03/2025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75A3-079B-48C7-AC6B-688C166AF9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7202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34B2-788A-45AE-B0A3-5659E49BAB33}" type="datetimeFigureOut">
              <a:rPr lang="es-MX" smtClean="0"/>
              <a:t>03/03/2025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75A3-079B-48C7-AC6B-688C166AF9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4821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34B2-788A-45AE-B0A3-5659E49BAB33}" type="datetimeFigureOut">
              <a:rPr lang="es-MX" smtClean="0"/>
              <a:t>03/03/2025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75A3-079B-48C7-AC6B-688C166AF9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3345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476562-935F-4EE2-BD98-1027C49562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E8F1906-15A1-4AA1-951F-D1CCD08B61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F50AA6-C99B-41B9-8197-1A798366E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312-5004-46CA-AC92-27AC69B09F07}" type="datetimeFigureOut">
              <a:rPr lang="es-MX" smtClean="0"/>
              <a:t>03/03/2025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07830C-6766-487C-B2DB-DB4DE7A1F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4946AE-9A10-4A57-872B-75F1694B0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AF33-739D-49FC-9E0F-7C803E03C0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4338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6DEF8F-DBBB-4FE7-B79F-945C50051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6D1265-0765-41E4-90EF-5912A6F8C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110753-166A-44EF-BC13-89959ACBE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312-5004-46CA-AC92-27AC69B09F07}" type="datetimeFigureOut">
              <a:rPr lang="es-MX" smtClean="0"/>
              <a:t>03/03/2025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124FF2-7D83-4409-8D16-23C32CC06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35AEE6-6956-4DFB-8EDA-37E3A1C72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AF33-739D-49FC-9E0F-7C803E03C0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7465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3881B9-4F38-4940-AD8E-2140CD775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FA4A15-8F60-4B51-9E27-5873F1305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303EDE-0137-4B42-9934-0D240BAB0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312-5004-46CA-AC92-27AC69B09F07}" type="datetimeFigureOut">
              <a:rPr lang="es-MX" smtClean="0"/>
              <a:t>03/03/2025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1B3F56-42FC-47C6-9EF7-87B614599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BA5923-D68D-45A2-B76A-6A26A105E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AF33-739D-49FC-9E0F-7C803E03C0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4528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16276D-67C0-407B-9BDB-B9A81DF8A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B695A0-511E-4ED4-9067-4244E688D4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C837622-21D6-4C93-828E-A45F88E0E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7716768-95DF-49EF-BBF5-931EC3F69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312-5004-46CA-AC92-27AC69B09F07}" type="datetimeFigureOut">
              <a:rPr lang="es-MX" smtClean="0"/>
              <a:t>03/03/2025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AD4F277-8116-407B-98A7-FC2EE45CC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E852A0B-D5BB-4F81-8C49-C1B088FFA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AF33-739D-49FC-9E0F-7C803E03C0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6281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706FF0-3A31-44E2-953B-0BA7A5F9B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F69334E-D6FE-463E-B968-0A319E2E0F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923F67D-454D-4ED4-B945-11126A6334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16655F8-6B87-4E3F-945C-1D53D8F069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5D39EA1-86D9-4D99-9C00-921A308420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C43895A-CDE1-42FC-BA54-5DB6D6690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312-5004-46CA-AC92-27AC69B09F07}" type="datetimeFigureOut">
              <a:rPr lang="es-MX" smtClean="0"/>
              <a:t>03/03/2025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69D43CD-6200-43BD-85BC-0208F09AA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E8F0DBF-C22A-4E31-9D88-9766559D6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AF33-739D-49FC-9E0F-7C803E03C0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4951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B4CAD1-B4EF-48D2-B673-90252C0E8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D9A5B10-FD87-4919-B542-0BBFBEBD0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312-5004-46CA-AC92-27AC69B09F07}" type="datetimeFigureOut">
              <a:rPr lang="es-MX" smtClean="0"/>
              <a:t>03/03/2025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963A07E-4265-4F16-86DD-1B6A4BD57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CDEFE82-EA9C-4E94-A092-902E012F6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AF33-739D-49FC-9E0F-7C803E03C0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1091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3348599-06DF-4936-8574-0BD075A84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312-5004-46CA-AC92-27AC69B09F07}" type="datetimeFigureOut">
              <a:rPr lang="es-MX" smtClean="0"/>
              <a:t>03/03/2025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1208268-3A07-4DA2-AE27-6F96E01BE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827FD81-A5C0-4F23-986C-1BCF90BB4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AF33-739D-49FC-9E0F-7C803E03C0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37835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0AC5BE-06A0-441D-9F94-8876B6B76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87F4D7-D2D3-46B2-98E4-47902AC5C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81293F4-E986-445E-BE9D-FD290257CD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3BF7854-4E05-4F13-8DFB-1C7CD0541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312-5004-46CA-AC92-27AC69B09F07}" type="datetimeFigureOut">
              <a:rPr lang="es-MX" smtClean="0"/>
              <a:t>03/03/2025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AF9208-2BC0-4A49-AD60-B718C79F9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D686FAC-944F-4C4F-9F3D-FD982BCE6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AF33-739D-49FC-9E0F-7C803E03C0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9784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34B2-788A-45AE-B0A3-5659E49BAB33}" type="datetimeFigureOut">
              <a:rPr lang="es-MX" smtClean="0"/>
              <a:t>03/03/2025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75A3-079B-48C7-AC6B-688C166AF9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05639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7AD400-B67D-4F43-8571-0D1D6E54F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9B024E5-80CB-4DD4-BCD6-C7174B2740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580D4E7-A872-48F8-917A-DA0BFFE7F7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32FE5CD-DC1C-429D-A70F-FE3C440F3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312-5004-46CA-AC92-27AC69B09F07}" type="datetimeFigureOut">
              <a:rPr lang="es-MX" smtClean="0"/>
              <a:t>03/03/2025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28AC598-3DA1-47E7-92D9-171F68BF8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614114E-FE24-4508-BC1D-C94064FE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AF33-739D-49FC-9E0F-7C803E03C0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3581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61A949-51DB-458B-BE19-966183B22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0638D53-970E-46C3-9B67-F1E74E261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3302CE-EF66-4A00-A93B-2B2725155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312-5004-46CA-AC92-27AC69B09F07}" type="datetimeFigureOut">
              <a:rPr lang="es-MX" smtClean="0"/>
              <a:t>03/03/2025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14C0D7-3FD0-445E-A922-C2AD77124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9B61CF-5481-47FB-A36F-F80F1B28C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AF33-739D-49FC-9E0F-7C803E03C0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63762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A6E589C-FB7C-47EA-88BC-62DC4719AB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4D7DD29-0E2D-4190-B805-232A98885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74D11D-5B99-4B4B-B13C-4E7876C44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312-5004-46CA-AC92-27AC69B09F07}" type="datetimeFigureOut">
              <a:rPr lang="es-MX" smtClean="0"/>
              <a:t>03/03/2025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2D2111-0DC4-4A7B-B00D-B7B4B046A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79D5A8-00FE-4C0F-BFC6-ECC6D22A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AF33-739D-49FC-9E0F-7C803E03C0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8853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34B2-788A-45AE-B0A3-5659E49BAB33}" type="datetimeFigureOut">
              <a:rPr lang="es-MX" smtClean="0"/>
              <a:t>03/03/2025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75A3-079B-48C7-AC6B-688C166AF9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9703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34B2-788A-45AE-B0A3-5659E49BAB33}" type="datetimeFigureOut">
              <a:rPr lang="es-MX" smtClean="0"/>
              <a:t>03/03/2025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75A3-079B-48C7-AC6B-688C166AF9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7510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34B2-788A-45AE-B0A3-5659E49BAB33}" type="datetimeFigureOut">
              <a:rPr lang="es-MX" smtClean="0"/>
              <a:t>03/03/2025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75A3-079B-48C7-AC6B-688C166AF9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7503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34B2-788A-45AE-B0A3-5659E49BAB33}" type="datetimeFigureOut">
              <a:rPr lang="es-MX" smtClean="0"/>
              <a:t>03/03/2025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75A3-079B-48C7-AC6B-688C166AF9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2214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34B2-788A-45AE-B0A3-5659E49BAB33}" type="datetimeFigureOut">
              <a:rPr lang="es-MX" smtClean="0"/>
              <a:t>03/03/2025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75A3-079B-48C7-AC6B-688C166AF9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2971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34B2-788A-45AE-B0A3-5659E49BAB33}" type="datetimeFigureOut">
              <a:rPr lang="es-MX" smtClean="0"/>
              <a:t>03/03/2025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75A3-079B-48C7-AC6B-688C166AF9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1485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34B2-788A-45AE-B0A3-5659E49BAB33}" type="datetimeFigureOut">
              <a:rPr lang="es-MX" smtClean="0"/>
              <a:t>03/03/2025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75A3-079B-48C7-AC6B-688C166AF9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8446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A34B2-788A-45AE-B0A3-5659E49BAB33}" type="datetimeFigureOut">
              <a:rPr lang="es-MX" smtClean="0"/>
              <a:t>03/03/2025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B75A3-079B-48C7-AC6B-688C166AF9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396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1B41B33-72DE-4308-B997-BD7673879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A6C6B7-4171-43CC-AB73-D955BC583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C08890-C193-46A4-AAD1-5BCF290579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9E312-5004-46CA-AC92-27AC69B09F07}" type="datetimeFigureOut">
              <a:rPr lang="es-MX" smtClean="0"/>
              <a:t>03/03/2025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8D982D-D3CB-473A-8268-83199769F7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90B154-F755-4D0E-AF2B-115D617DFA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AAF33-739D-49FC-9E0F-7C803E03C0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7890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c.org.mx/v1/archivos/acuerdos/2016/50.-%20Acuerdo%20IEC-CG-048-2016.%20Modificaci%C3%B3n%20al%20Acuerdo%20IEC-CG-038-2016%20respecto%20a%20la%20integraci%C3%B3n%20del%20Comit%C3%A9%20de%20Transparencia.pdf" TargetMode="External"/><Relationship Id="rId7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2333BC5C-69BA-4578-B0B7-D0C6461FF654}"/>
              </a:ext>
            </a:extLst>
          </p:cNvPr>
          <p:cNvGrpSpPr/>
          <p:nvPr/>
        </p:nvGrpSpPr>
        <p:grpSpPr>
          <a:xfrm>
            <a:off x="607220" y="4114799"/>
            <a:ext cx="6321425" cy="1997870"/>
            <a:chOff x="607220" y="4114799"/>
            <a:chExt cx="6321425" cy="1997870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553B572A-F001-4F7A-B936-8568C88DE4A6}"/>
                </a:ext>
              </a:extLst>
            </p:cNvPr>
            <p:cNvSpPr txBox="1"/>
            <p:nvPr/>
          </p:nvSpPr>
          <p:spPr>
            <a:xfrm>
              <a:off x="728447" y="4208261"/>
              <a:ext cx="58372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UNIDAD DE </a:t>
              </a:r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46D6BA79-1C85-4653-87D5-811FE6A623BF}"/>
                </a:ext>
              </a:extLst>
            </p:cNvPr>
            <p:cNvSpPr txBox="1"/>
            <p:nvPr/>
          </p:nvSpPr>
          <p:spPr>
            <a:xfrm>
              <a:off x="849690" y="4576632"/>
              <a:ext cx="583727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6000" dirty="0">
                  <a:solidFill>
                    <a:prstClr val="white"/>
                  </a:solidFill>
                </a:rPr>
                <a:t>TRANSPARENCIA</a:t>
              </a:r>
              <a:endParaRPr kumimoji="0" lang="es-MX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D1BD048C-B31D-4232-8C8D-A6D2735E1E29}"/>
                </a:ext>
              </a:extLst>
            </p:cNvPr>
            <p:cNvCxnSpPr>
              <a:cxnSpLocks/>
            </p:cNvCxnSpPr>
            <p:nvPr/>
          </p:nvCxnSpPr>
          <p:spPr>
            <a:xfrm>
              <a:off x="607220" y="4133850"/>
              <a:ext cx="2878932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961F3F37-28FF-425C-BCA4-32FFF5158E6A}"/>
                </a:ext>
              </a:extLst>
            </p:cNvPr>
            <p:cNvCxnSpPr>
              <a:cxnSpLocks/>
            </p:cNvCxnSpPr>
            <p:nvPr/>
          </p:nvCxnSpPr>
          <p:spPr>
            <a:xfrm>
              <a:off x="607221" y="6087583"/>
              <a:ext cx="1010565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id="{E7906C2B-D640-4A8D-9E02-FCD02ABE70C8}"/>
                </a:ext>
              </a:extLst>
            </p:cNvPr>
            <p:cNvCxnSpPr>
              <a:cxnSpLocks/>
            </p:cNvCxnSpPr>
            <p:nvPr/>
          </p:nvCxnSpPr>
          <p:spPr>
            <a:xfrm>
              <a:off x="635794" y="4114801"/>
              <a:ext cx="0" cy="197278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id="{7B6BEA18-9AEF-40EB-B1ED-A6CD5F1DFF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49713" y="4133850"/>
              <a:ext cx="2878932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11">
              <a:extLst>
                <a:ext uri="{FF2B5EF4-FFF2-40B4-BE49-F238E27FC236}">
                  <a16:creationId xmlns:a16="http://schemas.microsoft.com/office/drawing/2014/main" id="{FB1B24AB-9E51-4697-A4B6-BCBC3EDCB0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50169" y="6087583"/>
              <a:ext cx="1178475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12">
              <a:extLst>
                <a:ext uri="{FF2B5EF4-FFF2-40B4-BE49-F238E27FC236}">
                  <a16:creationId xmlns:a16="http://schemas.microsoft.com/office/drawing/2014/main" id="{45FE9BDE-970B-491A-B221-553C959F4557}"/>
                </a:ext>
              </a:extLst>
            </p:cNvPr>
            <p:cNvCxnSpPr>
              <a:cxnSpLocks/>
            </p:cNvCxnSpPr>
            <p:nvPr/>
          </p:nvCxnSpPr>
          <p:spPr>
            <a:xfrm>
              <a:off x="6900860" y="4114799"/>
              <a:ext cx="0" cy="199787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A04DCAA8-D10D-4118-B323-111F9FEB69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611" y="271440"/>
            <a:ext cx="2018117" cy="693378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FCBDCC79-F24B-496C-B940-3C6CD3721325}"/>
              </a:ext>
            </a:extLst>
          </p:cNvPr>
          <p:cNvSpPr txBox="1"/>
          <p:nvPr/>
        </p:nvSpPr>
        <p:spPr>
          <a:xfrm>
            <a:off x="896016" y="5416167"/>
            <a:ext cx="5837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Artículo 21, fracción XXII</a:t>
            </a:r>
          </a:p>
        </p:txBody>
      </p:sp>
    </p:spTree>
    <p:extLst>
      <p:ext uri="{BB962C8B-B14F-4D97-AF65-F5344CB8AC3E}">
        <p14:creationId xmlns:p14="http://schemas.microsoft.com/office/powerpoint/2010/main" val="361765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6040383" y="893285"/>
            <a:ext cx="1797246" cy="1556334"/>
            <a:chOff x="0" y="0"/>
            <a:chExt cx="4282440" cy="3708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3"/>
              <a:stretch>
                <a:fillRect t="-12887" b="-44896"/>
              </a:stretch>
            </a:blip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728495" y="111027"/>
            <a:ext cx="2463505" cy="940734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660401" y="1487155"/>
            <a:ext cx="4375547" cy="21125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200000"/>
              </a:lnSpc>
              <a:spcBef>
                <a:spcPct val="0"/>
              </a:spcBef>
            </a:pPr>
            <a:r>
              <a:rPr lang="es-MX" sz="2400" spc="-65" dirty="0">
                <a:solidFill>
                  <a:srgbClr val="F4F4F4"/>
                </a:solidFill>
              </a:rPr>
              <a:t>Estructura</a:t>
            </a:r>
            <a:r>
              <a:rPr lang="en-US" sz="2400" spc="-65" dirty="0">
                <a:solidFill>
                  <a:srgbClr val="F4F4F4"/>
                </a:solidFill>
              </a:rPr>
              <a:t> </a:t>
            </a:r>
            <a:r>
              <a:rPr lang="es-MX" sz="2400" spc="-65" dirty="0">
                <a:solidFill>
                  <a:srgbClr val="F4F4F4"/>
                </a:solidFill>
              </a:rPr>
              <a:t>orgánica</a:t>
            </a:r>
            <a:r>
              <a:rPr lang="en-US" sz="2400" spc="-65" dirty="0">
                <a:solidFill>
                  <a:srgbClr val="F4F4F4"/>
                </a:solidFill>
              </a:rPr>
              <a:t> de la </a:t>
            </a:r>
          </a:p>
          <a:p>
            <a:pPr algn="ctr">
              <a:lnSpc>
                <a:spcPct val="200000"/>
              </a:lnSpc>
              <a:spcBef>
                <a:spcPct val="0"/>
              </a:spcBef>
            </a:pPr>
            <a:r>
              <a:rPr lang="en-US" sz="2400" spc="-65" dirty="0">
                <a:solidFill>
                  <a:srgbClr val="F4F4F4"/>
                </a:solidFill>
              </a:rPr>
              <a:t>Unidad </a:t>
            </a:r>
            <a:r>
              <a:rPr lang="es-ES" sz="2400" spc="-65" dirty="0">
                <a:solidFill>
                  <a:srgbClr val="F4F4F4"/>
                </a:solidFill>
              </a:rPr>
              <a:t>Técnica</a:t>
            </a:r>
            <a:r>
              <a:rPr lang="en-US" sz="2400" spc="-65" dirty="0">
                <a:solidFill>
                  <a:srgbClr val="F4F4F4"/>
                </a:solidFill>
              </a:rPr>
              <a:t> de Transparencia </a:t>
            </a:r>
          </a:p>
          <a:p>
            <a:pPr algn="ctr">
              <a:lnSpc>
                <a:spcPct val="200000"/>
              </a:lnSpc>
              <a:spcBef>
                <a:spcPct val="0"/>
              </a:spcBef>
            </a:pPr>
            <a:r>
              <a:rPr lang="en-US" sz="2400" spc="-65" dirty="0">
                <a:solidFill>
                  <a:srgbClr val="F4F4F4"/>
                </a:solidFill>
              </a:rPr>
              <a:t>y Acceso a la </a:t>
            </a:r>
            <a:r>
              <a:rPr lang="es-MX" sz="2400" spc="-65" dirty="0">
                <a:solidFill>
                  <a:srgbClr val="F4F4F4"/>
                </a:solidFill>
              </a:rPr>
              <a:t>Información</a:t>
            </a:r>
            <a:r>
              <a:rPr lang="en-US" sz="2400" spc="-65" dirty="0">
                <a:solidFill>
                  <a:srgbClr val="F4F4F4"/>
                </a:solidFill>
              </a:rPr>
              <a:t> Pública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7935760" y="1704565"/>
            <a:ext cx="2463505" cy="1230852"/>
            <a:chOff x="0" y="-47625"/>
            <a:chExt cx="4927011" cy="2461704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47625"/>
              <a:ext cx="4927011" cy="3936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713"/>
                </a:lnSpc>
              </a:pPr>
              <a:r>
                <a:rPr lang="es-ES" sz="1200" spc="5" dirty="0">
                  <a:solidFill>
                    <a:srgbClr val="870AAD"/>
                  </a:solidFill>
                  <a:latin typeface="Fira Sans Bold"/>
                </a:rPr>
                <a:t>Erika Georgina Oyervides González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294360" y="393141"/>
              <a:ext cx="4338287" cy="2020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81"/>
                </a:lnSpc>
              </a:pPr>
              <a:r>
                <a:rPr lang="es-ES" sz="1054" spc="5" dirty="0">
                  <a:solidFill>
                    <a:srgbClr val="000000"/>
                  </a:solidFill>
                  <a:latin typeface="Fira Sans Medium"/>
                </a:rPr>
                <a:t>Titular de la Unidad Técnica de Transparencia y Acceso a la Información Pública</a:t>
              </a:r>
            </a:p>
            <a:p>
              <a:pPr algn="ctr">
                <a:lnSpc>
                  <a:spcPts val="1581"/>
                </a:lnSpc>
              </a:pPr>
              <a:r>
                <a:rPr lang="es-MX" sz="1050" dirty="0">
                  <a:latin typeface="Fira Sans Medium" panose="020B0603050000020004" pitchFamily="34" charset="0"/>
                </a:rPr>
                <a:t>erika.oyervides@iec.org.mx</a:t>
              </a:r>
            </a:p>
            <a:p>
              <a:pPr algn="ctr">
                <a:lnSpc>
                  <a:spcPts val="1581"/>
                </a:lnSpc>
              </a:pPr>
              <a:endParaRPr lang="es-ES" sz="1054" spc="5" dirty="0">
                <a:solidFill>
                  <a:srgbClr val="000000"/>
                </a:solidFill>
                <a:latin typeface="Fira Sans Medium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192274" y="3599721"/>
            <a:ext cx="2169143" cy="786539"/>
            <a:chOff x="0" y="-47625"/>
            <a:chExt cx="4338287" cy="1573078"/>
          </a:xfrm>
        </p:grpSpPr>
        <p:sp>
          <p:nvSpPr>
            <p:cNvPr id="16" name="TextBox 16"/>
            <p:cNvSpPr txBox="1"/>
            <p:nvPr/>
          </p:nvSpPr>
          <p:spPr>
            <a:xfrm>
              <a:off x="0" y="-47625"/>
              <a:ext cx="4338287" cy="3936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13"/>
                </a:lnSpc>
              </a:pPr>
              <a:r>
                <a:rPr lang="es-MX" sz="1200" spc="5" dirty="0">
                  <a:solidFill>
                    <a:srgbClr val="870AAD"/>
                  </a:solidFill>
                  <a:latin typeface="Fira Sans Bold"/>
                </a:rPr>
                <a:t>Isela Sarahi Herrera Durán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325251"/>
              <a:ext cx="4338287" cy="1200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81"/>
                </a:lnSpc>
              </a:pPr>
              <a:r>
                <a:rPr lang="es-MX" sz="1054" spc="5" dirty="0">
                  <a:solidFill>
                    <a:srgbClr val="000000"/>
                  </a:solidFill>
                  <a:latin typeface="Fira Sans Medium"/>
                </a:rPr>
                <a:t>Oficialía de Protección de Datos Personales </a:t>
              </a:r>
            </a:p>
            <a:p>
              <a:pPr algn="ctr">
                <a:lnSpc>
                  <a:spcPts val="1581"/>
                </a:lnSpc>
              </a:pPr>
              <a:r>
                <a:rPr lang="es-MX" sz="1054" spc="5" dirty="0">
                  <a:solidFill>
                    <a:srgbClr val="000000"/>
                  </a:solidFill>
                  <a:latin typeface="Fira Sans Medium"/>
                </a:rPr>
                <a:t>sarahi.herrera@iec.org.mx</a:t>
              </a:r>
            </a:p>
          </p:txBody>
        </p:sp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93B73001-6FC3-26B3-6EF0-6DECC734AE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" t="14993" b="12687"/>
          <a:stretch/>
        </p:blipFill>
        <p:spPr>
          <a:xfrm>
            <a:off x="5435382" y="3023213"/>
            <a:ext cx="1720672" cy="1636052"/>
          </a:xfrm>
          <a:prstGeom prst="hexagon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FA731C8F-9C0E-D9CF-363B-8E89C0B57F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809" y="5088326"/>
            <a:ext cx="1739388" cy="1636051"/>
          </a:xfrm>
          <a:prstGeom prst="hexagon">
            <a:avLst/>
          </a:prstGeom>
        </p:spPr>
      </p:pic>
      <p:grpSp>
        <p:nvGrpSpPr>
          <p:cNvPr id="25" name="Group 15">
            <a:extLst>
              <a:ext uri="{FF2B5EF4-FFF2-40B4-BE49-F238E27FC236}">
                <a16:creationId xmlns:a16="http://schemas.microsoft.com/office/drawing/2014/main" id="{B1384DBA-12EB-A0EA-EAA9-2048357ABE3F}"/>
              </a:ext>
            </a:extLst>
          </p:cNvPr>
          <p:cNvGrpSpPr/>
          <p:nvPr/>
        </p:nvGrpSpPr>
        <p:grpSpPr>
          <a:xfrm>
            <a:off x="6531150" y="5496777"/>
            <a:ext cx="2612958" cy="1003889"/>
            <a:chOff x="0" y="-47625"/>
            <a:chExt cx="5225916" cy="2007779"/>
          </a:xfrm>
        </p:grpSpPr>
        <p:sp>
          <p:nvSpPr>
            <p:cNvPr id="26" name="TextBox 16">
              <a:extLst>
                <a:ext uri="{FF2B5EF4-FFF2-40B4-BE49-F238E27FC236}">
                  <a16:creationId xmlns:a16="http://schemas.microsoft.com/office/drawing/2014/main" id="{D3CB178A-68EF-A493-AA3A-F870D822014A}"/>
                </a:ext>
              </a:extLst>
            </p:cNvPr>
            <p:cNvSpPr txBox="1"/>
            <p:nvPr/>
          </p:nvSpPr>
          <p:spPr>
            <a:xfrm>
              <a:off x="0" y="-47625"/>
              <a:ext cx="5225916" cy="39716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713"/>
                </a:lnSpc>
              </a:pPr>
              <a:r>
                <a:rPr lang="es-ES" sz="1200" spc="5" dirty="0">
                  <a:solidFill>
                    <a:srgbClr val="870AAD"/>
                  </a:solidFill>
                  <a:latin typeface="Fira Sans Bold"/>
                </a:rPr>
                <a:t>María de Jesús Hernández Gutiérrez</a:t>
              </a:r>
            </a:p>
          </p:txBody>
        </p:sp>
        <p:sp>
          <p:nvSpPr>
            <p:cNvPr id="27" name="TextBox 17">
              <a:extLst>
                <a:ext uri="{FF2B5EF4-FFF2-40B4-BE49-F238E27FC236}">
                  <a16:creationId xmlns:a16="http://schemas.microsoft.com/office/drawing/2014/main" id="{9E2BF758-C9CB-F9EC-FEB7-6D97B2ED358D}"/>
                </a:ext>
              </a:extLst>
            </p:cNvPr>
            <p:cNvSpPr txBox="1"/>
            <p:nvPr/>
          </p:nvSpPr>
          <p:spPr>
            <a:xfrm>
              <a:off x="509138" y="349583"/>
              <a:ext cx="4338288" cy="16105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81"/>
                </a:lnSpc>
              </a:pPr>
              <a:r>
                <a:rPr lang="es-ES" sz="1054" spc="5" dirty="0">
                  <a:solidFill>
                    <a:srgbClr val="000000"/>
                  </a:solidFill>
                  <a:latin typeface="Fira Sans Medium"/>
                </a:rPr>
                <a:t>Auxiliar de la Unidad Técnica de Transparencia y Acceso a la Información Pública</a:t>
              </a:r>
            </a:p>
            <a:p>
              <a:pPr algn="ctr">
                <a:lnSpc>
                  <a:spcPts val="1581"/>
                </a:lnSpc>
              </a:pPr>
              <a:r>
                <a:rPr lang="es-ES" sz="1054" spc="5" dirty="0">
                  <a:solidFill>
                    <a:srgbClr val="000000"/>
                  </a:solidFill>
                  <a:latin typeface="Fira Sans Medium"/>
                </a:rPr>
                <a:t>maria.hernandez@iec.org.mx</a:t>
              </a:r>
            </a:p>
          </p:txBody>
        </p: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9AC05583-C1B7-B155-B0F1-329A6A9FF3B7}"/>
              </a:ext>
            </a:extLst>
          </p:cNvPr>
          <p:cNvSpPr txBox="1"/>
          <p:nvPr/>
        </p:nvSpPr>
        <p:spPr>
          <a:xfrm>
            <a:off x="633785" y="2656891"/>
            <a:ext cx="406340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algn="just">
              <a:spcBef>
                <a:spcPts val="600"/>
              </a:spcBef>
              <a:spcAft>
                <a:spcPts val="600"/>
              </a:spcAft>
              <a:tabLst>
                <a:tab pos="72000" algn="l"/>
              </a:tabLst>
            </a:pPr>
            <a:r>
              <a:rPr lang="es-MX" sz="1600" b="1" dirty="0"/>
              <a:t>Dirección: </a:t>
            </a:r>
            <a:r>
              <a:rPr lang="es-MX" sz="1600" b="0" i="0" dirty="0" err="1">
                <a:effectLst/>
              </a:rPr>
              <a:t>Blvd</a:t>
            </a:r>
            <a:r>
              <a:rPr lang="es-MX" sz="1600" b="0" i="0" dirty="0">
                <a:effectLst/>
              </a:rPr>
              <a:t>. Luis Donaldo Colosio No. 6207</a:t>
            </a:r>
            <a:r>
              <a:rPr lang="es-MX" sz="1600" dirty="0"/>
              <a:t>, </a:t>
            </a:r>
            <a:r>
              <a:rPr lang="es-MX" sz="1600" b="0" i="0" dirty="0">
                <a:effectLst/>
              </a:rPr>
              <a:t>Fracc. Rancho La Torrecilla</a:t>
            </a:r>
            <a:r>
              <a:rPr lang="es-MX" sz="1600" dirty="0">
                <a:solidFill>
                  <a:srgbClr val="333333"/>
                </a:solidFill>
              </a:rPr>
              <a:t>, </a:t>
            </a:r>
            <a:r>
              <a:rPr lang="es-MX" sz="1600" b="0" i="0" dirty="0">
                <a:solidFill>
                  <a:srgbClr val="000000"/>
                </a:solidFill>
                <a:effectLst/>
              </a:rPr>
              <a:t>C.P. 25298, </a:t>
            </a:r>
          </a:p>
          <a:p>
            <a:pPr algn="just"/>
            <a:r>
              <a:rPr lang="es-MX" sz="1600" dirty="0">
                <a:solidFill>
                  <a:srgbClr val="000000"/>
                </a:solidFill>
              </a:rPr>
              <a:t>                       </a:t>
            </a:r>
            <a:r>
              <a:rPr lang="es-MX" sz="1600" b="0" i="0" dirty="0">
                <a:solidFill>
                  <a:srgbClr val="000000"/>
                </a:solidFill>
                <a:effectLst/>
              </a:rPr>
              <a:t>Saltillo, Coahuila.</a:t>
            </a:r>
            <a:endParaRPr lang="es-MX" sz="1600" b="0" i="0" dirty="0">
              <a:solidFill>
                <a:srgbClr val="333333"/>
              </a:solidFill>
              <a:effectLst/>
            </a:endParaRPr>
          </a:p>
          <a:p>
            <a:pPr marL="180000" algn="just">
              <a:spcBef>
                <a:spcPts val="600"/>
              </a:spcBef>
              <a:spcAft>
                <a:spcPts val="600"/>
              </a:spcAft>
              <a:tabLst>
                <a:tab pos="72000" algn="l"/>
              </a:tabLst>
            </a:pPr>
            <a:r>
              <a:rPr lang="es-MX" sz="1600" b="1" dirty="0"/>
              <a:t>Teléfono: </a:t>
            </a:r>
            <a:r>
              <a:rPr lang="es-MX" sz="1600" dirty="0"/>
              <a:t>(844) 4 38 62 60, ext. 196 y 156</a:t>
            </a:r>
          </a:p>
          <a:p>
            <a:pPr marL="180000" algn="just">
              <a:spcBef>
                <a:spcPts val="600"/>
              </a:spcBef>
              <a:spcAft>
                <a:spcPts val="600"/>
              </a:spcAft>
              <a:tabLst>
                <a:tab pos="72000" algn="l"/>
              </a:tabLst>
            </a:pPr>
            <a:r>
              <a:rPr lang="es-MX" sz="1600" b="1" dirty="0"/>
              <a:t>Horario de atención: </a:t>
            </a:r>
            <a:r>
              <a:rPr lang="es-MX" sz="1600" dirty="0"/>
              <a:t>09:00 a 16:00 horas</a:t>
            </a:r>
          </a:p>
          <a:p>
            <a:pPr marL="180000" algn="just">
              <a:spcBef>
                <a:spcPts val="600"/>
              </a:spcBef>
              <a:spcAft>
                <a:spcPts val="600"/>
              </a:spcAft>
              <a:tabLst>
                <a:tab pos="72000" algn="l"/>
              </a:tabLst>
            </a:pPr>
            <a:r>
              <a:rPr lang="es-MX" sz="1600" b="1" dirty="0"/>
              <a:t>Correo electrónico:</a:t>
            </a:r>
          </a:p>
          <a:p>
            <a:pPr marL="180000" algn="just">
              <a:spcBef>
                <a:spcPts val="600"/>
              </a:spcBef>
              <a:spcAft>
                <a:spcPts val="600"/>
              </a:spcAft>
              <a:tabLst>
                <a:tab pos="72000" algn="l"/>
              </a:tabLst>
            </a:pPr>
            <a:r>
              <a:rPr lang="es-MX" sz="1600" u="sng" dirty="0"/>
              <a:t>transparencia@iec.org.mx</a:t>
            </a:r>
            <a:endParaRPr lang="es-MX" sz="160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1DEA405-9082-10E1-578D-55DFC5857B55}"/>
              </a:ext>
            </a:extLst>
          </p:cNvPr>
          <p:cNvSpPr/>
          <p:nvPr/>
        </p:nvSpPr>
        <p:spPr>
          <a:xfrm>
            <a:off x="784549" y="608881"/>
            <a:ext cx="39392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dirty="0">
                <a:solidFill>
                  <a:srgbClr val="8C3794"/>
                </a:solidFill>
              </a:rPr>
              <a:t>Datos de la Unidad de Transparencia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1C20E9E3-C2AF-4A9A-91BF-B4A210D97219}"/>
              </a:ext>
            </a:extLst>
          </p:cNvPr>
          <p:cNvGrpSpPr/>
          <p:nvPr/>
        </p:nvGrpSpPr>
        <p:grpSpPr>
          <a:xfrm>
            <a:off x="5017256" y="143669"/>
            <a:ext cx="3158837" cy="1826014"/>
            <a:chOff x="7820286" y="994753"/>
            <a:chExt cx="3951804" cy="740372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AD64EA6F-C3C4-4FA2-BBD6-F6BE13902758}"/>
                </a:ext>
              </a:extLst>
            </p:cNvPr>
            <p:cNvSpPr/>
            <p:nvPr/>
          </p:nvSpPr>
          <p:spPr>
            <a:xfrm>
              <a:off x="7820286" y="994753"/>
              <a:ext cx="3824712" cy="2994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10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Fecha de actualización y/o validación: </a:t>
              </a:r>
            </a:p>
            <a:p>
              <a:r>
                <a:rPr lang="es-MX" sz="1050" b="1" dirty="0">
                  <a:solidFill>
                    <a:srgbClr val="6F0579"/>
                  </a:solidFill>
                </a:rPr>
                <a:t>28 de febrero de 2025</a:t>
              </a:r>
            </a:p>
            <a:p>
              <a:r>
                <a:rPr lang="es-MX" sz="10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Periodo que se informa: </a:t>
              </a:r>
              <a:r>
                <a:rPr lang="es-MX" sz="1050" b="1" dirty="0">
                  <a:solidFill>
                    <a:srgbClr val="732282"/>
                  </a:solidFill>
                </a:rPr>
                <a:t>01 al 28 de febrero de 2025</a:t>
              </a:r>
            </a:p>
            <a:p>
              <a:endParaRPr lang="es-MX" sz="1050" b="1" dirty="0">
                <a:solidFill>
                  <a:srgbClr val="6F0579"/>
                </a:solidFill>
              </a:endParaRP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AA1F5AAF-1AE1-4974-8C6C-BBE3AF14D3C7}"/>
                </a:ext>
              </a:extLst>
            </p:cNvPr>
            <p:cNvSpPr/>
            <p:nvPr/>
          </p:nvSpPr>
          <p:spPr>
            <a:xfrm>
              <a:off x="7820286" y="1232562"/>
              <a:ext cx="3951804" cy="5025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10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Responsable de generar la información:</a:t>
              </a:r>
            </a:p>
            <a:p>
              <a:r>
                <a:rPr lang="es-MX" sz="1050" b="1" dirty="0">
                  <a:solidFill>
                    <a:srgbClr val="002060"/>
                  </a:solidFill>
                </a:rPr>
                <a:t>Licda. Erika Georgina Oyervides González</a:t>
              </a:r>
            </a:p>
            <a:p>
              <a:r>
                <a:rPr lang="es-MX" sz="10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Titular  de la Unidad Técnica de Transparencia y Acceso a la Información Pública</a:t>
              </a:r>
              <a:endParaRPr lang="es-MX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2B7C499-3CC9-4963-9972-137B4F077F54}"/>
              </a:ext>
            </a:extLst>
          </p:cNvPr>
          <p:cNvSpPr/>
          <p:nvPr/>
        </p:nvSpPr>
        <p:spPr>
          <a:xfrm>
            <a:off x="8681420" y="2410655"/>
            <a:ext cx="27316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dirty="0">
                <a:solidFill>
                  <a:schemeClr val="bg1"/>
                </a:solidFill>
              </a:rPr>
              <a:t>Nombramiento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6481C68-48E4-4586-A239-BBE4C3BE5E44}"/>
              </a:ext>
            </a:extLst>
          </p:cNvPr>
          <p:cNvSpPr/>
          <p:nvPr/>
        </p:nvSpPr>
        <p:spPr>
          <a:xfrm>
            <a:off x="8751944" y="4322618"/>
            <a:ext cx="3020291" cy="1995037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E90F7660-5EE5-4DD6-BC2B-73D26E75374E}"/>
              </a:ext>
            </a:extLst>
          </p:cNvPr>
          <p:cNvSpPr/>
          <p:nvPr/>
        </p:nvSpPr>
        <p:spPr>
          <a:xfrm>
            <a:off x="8818341" y="4682027"/>
            <a:ext cx="302029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Artículo 21, fracción XXII</a:t>
            </a:r>
          </a:p>
          <a:p>
            <a:pPr algn="ctr"/>
            <a:r>
              <a:rPr lang="es-MX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Unidad de atención</a:t>
            </a:r>
            <a:endParaRPr lang="es-MX" sz="1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s-E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E1F93AC7-45B4-4160-AA4B-00ACA28B80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420" y="347770"/>
            <a:ext cx="2900980" cy="99949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2237265-9FCC-4CDB-BDC7-A62B0498C0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41" y="143669"/>
            <a:ext cx="4781515" cy="629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033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FE219A0-1593-4526-8967-285B615A7E39}"/>
              </a:ext>
            </a:extLst>
          </p:cNvPr>
          <p:cNvCxnSpPr/>
          <p:nvPr/>
        </p:nvCxnSpPr>
        <p:spPr>
          <a:xfrm>
            <a:off x="2258292" y="6724650"/>
            <a:ext cx="8409709" cy="0"/>
          </a:xfrm>
          <a:prstGeom prst="line">
            <a:avLst/>
          </a:prstGeom>
          <a:ln>
            <a:solidFill>
              <a:srgbClr val="B38B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upo 11">
            <a:extLst>
              <a:ext uri="{FF2B5EF4-FFF2-40B4-BE49-F238E27FC236}">
                <a16:creationId xmlns:a16="http://schemas.microsoft.com/office/drawing/2014/main" id="{1C20E9E3-C2AF-4A9A-91BF-B4A210D97219}"/>
              </a:ext>
            </a:extLst>
          </p:cNvPr>
          <p:cNvGrpSpPr/>
          <p:nvPr/>
        </p:nvGrpSpPr>
        <p:grpSpPr>
          <a:xfrm>
            <a:off x="4522895" y="133366"/>
            <a:ext cx="3139677" cy="1741153"/>
            <a:chOff x="7820286" y="994753"/>
            <a:chExt cx="3951804" cy="740372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AD64EA6F-C3C4-4FA2-BBD6-F6BE13902758}"/>
                </a:ext>
              </a:extLst>
            </p:cNvPr>
            <p:cNvSpPr/>
            <p:nvPr/>
          </p:nvSpPr>
          <p:spPr>
            <a:xfrm>
              <a:off x="7820286" y="994753"/>
              <a:ext cx="3848052" cy="5025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10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Fecha de actualización y/o validación: </a:t>
              </a:r>
            </a:p>
            <a:p>
              <a:r>
                <a:rPr lang="es-MX" sz="1050" b="1" dirty="0">
                  <a:solidFill>
                    <a:srgbClr val="6F0579"/>
                  </a:solidFill>
                </a:rPr>
                <a:t>28 de febrero de 2025</a:t>
              </a:r>
            </a:p>
            <a:p>
              <a:r>
                <a:rPr lang="es-MX" sz="10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Periodo que se informa: </a:t>
              </a:r>
              <a:r>
                <a:rPr lang="es-MX" sz="1050" b="1" dirty="0">
                  <a:solidFill>
                    <a:srgbClr val="732282"/>
                  </a:solidFill>
                </a:rPr>
                <a:t>01 al 28 de febrero de 2025</a:t>
              </a:r>
            </a:p>
            <a:p>
              <a:endParaRPr lang="es-MX" sz="105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AA1F5AAF-1AE1-4974-8C6C-BBE3AF14D3C7}"/>
                </a:ext>
              </a:extLst>
            </p:cNvPr>
            <p:cNvSpPr/>
            <p:nvPr/>
          </p:nvSpPr>
          <p:spPr>
            <a:xfrm>
              <a:off x="7820286" y="1232562"/>
              <a:ext cx="3951804" cy="5025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10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Responsable de generar la información:</a:t>
              </a:r>
            </a:p>
            <a:p>
              <a:r>
                <a:rPr lang="es-MX" sz="1050" b="1" dirty="0">
                  <a:solidFill>
                    <a:srgbClr val="002060"/>
                  </a:solidFill>
                </a:rPr>
                <a:t>Licda. Erika Georgina Oyervides González.</a:t>
              </a:r>
            </a:p>
            <a:p>
              <a:r>
                <a:rPr lang="es-MX" sz="10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Titular  de la Unidad Técnica de Transparencia y Acceso a la Información Pública</a:t>
              </a:r>
              <a:endParaRPr lang="es-MX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2B7C499-3CC9-4963-9972-137B4F077F54}"/>
              </a:ext>
            </a:extLst>
          </p:cNvPr>
          <p:cNvSpPr/>
          <p:nvPr/>
        </p:nvSpPr>
        <p:spPr>
          <a:xfrm>
            <a:off x="1043299" y="1465553"/>
            <a:ext cx="10098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dirty="0">
                <a:solidFill>
                  <a:srgbClr val="B38BBF"/>
                </a:solidFill>
              </a:rPr>
              <a:t>Mapa georreferenciado de la ubicación de las oficinas del IEC y Unidad de Transparencia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4EFAB04F-8489-4FF2-AF52-09CAB56A8D77}"/>
              </a:ext>
            </a:extLst>
          </p:cNvPr>
          <p:cNvSpPr/>
          <p:nvPr/>
        </p:nvSpPr>
        <p:spPr>
          <a:xfrm>
            <a:off x="410438" y="404193"/>
            <a:ext cx="330258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400" dirty="0">
                <a:solidFill>
                  <a:srgbClr val="925A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Artículo 21, fracción XXII</a:t>
            </a:r>
          </a:p>
          <a:p>
            <a:pPr algn="ctr"/>
            <a:r>
              <a:rPr lang="es-MX" sz="2400" dirty="0">
                <a:solidFill>
                  <a:srgbClr val="925AA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Unidad de atención</a:t>
            </a:r>
            <a:endParaRPr lang="es-MX" sz="1800" dirty="0">
              <a:solidFill>
                <a:srgbClr val="925AA4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s-ES" sz="2400" dirty="0">
              <a:solidFill>
                <a:srgbClr val="925AA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F037993-9A83-4E3F-8891-2C5DCFC7D9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3" t="13702" r="8610" b="5872"/>
          <a:stretch/>
        </p:blipFill>
        <p:spPr>
          <a:xfrm>
            <a:off x="1928047" y="2481041"/>
            <a:ext cx="7039004" cy="349857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59D4E43-F531-4E2D-B51F-0C7BF87EC7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264" y="4491850"/>
            <a:ext cx="292185" cy="292185"/>
          </a:xfrm>
          <a:prstGeom prst="rect">
            <a:avLst/>
          </a:prstGeom>
        </p:spPr>
      </p:pic>
      <p:pic>
        <p:nvPicPr>
          <p:cNvPr id="4" name="Imagen 4">
            <a:extLst>
              <a:ext uri="{FF2B5EF4-FFF2-40B4-BE49-F238E27FC236}">
                <a16:creationId xmlns:a16="http://schemas.microsoft.com/office/drawing/2014/main" id="{A2267854-4075-4BF8-A496-7344CA4F0D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6" t="36296" r="23624" b="37601"/>
          <a:stretch>
            <a:fillRect/>
          </a:stretch>
        </p:blipFill>
        <p:spPr bwMode="auto">
          <a:xfrm>
            <a:off x="9262198" y="403309"/>
            <a:ext cx="2275933" cy="886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7926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1C20E9E3-C2AF-4A9A-91BF-B4A210D97219}"/>
              </a:ext>
            </a:extLst>
          </p:cNvPr>
          <p:cNvGrpSpPr/>
          <p:nvPr/>
        </p:nvGrpSpPr>
        <p:grpSpPr>
          <a:xfrm>
            <a:off x="4743559" y="208532"/>
            <a:ext cx="3139677" cy="1665988"/>
            <a:chOff x="7820286" y="994753"/>
            <a:chExt cx="3951804" cy="740372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AD64EA6F-C3C4-4FA2-BBD6-F6BE13902758}"/>
                </a:ext>
              </a:extLst>
            </p:cNvPr>
            <p:cNvSpPr/>
            <p:nvPr/>
          </p:nvSpPr>
          <p:spPr>
            <a:xfrm>
              <a:off x="7820286" y="994753"/>
              <a:ext cx="3848052" cy="3926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10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Fecha de actualización y/o validación: </a:t>
              </a:r>
            </a:p>
            <a:p>
              <a:r>
                <a:rPr lang="es-MX" sz="1050" b="1" dirty="0">
                  <a:solidFill>
                    <a:srgbClr val="6F0579"/>
                  </a:solidFill>
                </a:rPr>
                <a:t>28 de febrero de 2025</a:t>
              </a:r>
            </a:p>
            <a:p>
              <a:r>
                <a:rPr lang="es-MX" sz="10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Periodo que se informa: </a:t>
              </a:r>
              <a:r>
                <a:rPr lang="es-MX" sz="1050" b="1" dirty="0">
                  <a:solidFill>
                    <a:srgbClr val="732282"/>
                  </a:solidFill>
                </a:rPr>
                <a:t>01 al 28 de febrero de 2025</a:t>
              </a: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AA1F5AAF-1AE1-4974-8C6C-BBE3AF14D3C7}"/>
                </a:ext>
              </a:extLst>
            </p:cNvPr>
            <p:cNvSpPr/>
            <p:nvPr/>
          </p:nvSpPr>
          <p:spPr>
            <a:xfrm>
              <a:off x="7820286" y="1232562"/>
              <a:ext cx="3951804" cy="5025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10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Responsable de generar la información:</a:t>
              </a:r>
            </a:p>
            <a:p>
              <a:r>
                <a:rPr lang="es-MX" sz="1050" b="1" dirty="0">
                  <a:solidFill>
                    <a:srgbClr val="002060"/>
                  </a:solidFill>
                </a:rPr>
                <a:t>Licda. Erika Georgina Oyervides González</a:t>
              </a:r>
            </a:p>
            <a:p>
              <a:r>
                <a:rPr lang="es-MX" sz="10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Titular  de la Unidad Técnica de Transparencia y Acceso a la Información Pública</a:t>
              </a:r>
              <a:endParaRPr lang="es-MX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2B7C499-3CC9-4963-9972-137B4F077F54}"/>
              </a:ext>
            </a:extLst>
          </p:cNvPr>
          <p:cNvSpPr/>
          <p:nvPr/>
        </p:nvSpPr>
        <p:spPr>
          <a:xfrm>
            <a:off x="3713018" y="1633793"/>
            <a:ext cx="46233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solidFill>
                  <a:srgbClr val="6F0579"/>
                </a:solidFill>
              </a:rPr>
              <a:t>Comité de Transparencia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4EFAB04F-8489-4FF2-AF52-09CAB56A8D77}"/>
              </a:ext>
            </a:extLst>
          </p:cNvPr>
          <p:cNvSpPr/>
          <p:nvPr/>
        </p:nvSpPr>
        <p:spPr>
          <a:xfrm>
            <a:off x="410438" y="404193"/>
            <a:ext cx="330258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400" dirty="0">
                <a:solidFill>
                  <a:srgbClr val="925A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Artículo 21, fracción XXII</a:t>
            </a:r>
          </a:p>
          <a:p>
            <a:pPr algn="ctr"/>
            <a:r>
              <a:rPr lang="es-MX" sz="2400" dirty="0">
                <a:solidFill>
                  <a:srgbClr val="925AA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Unidad de atención</a:t>
            </a:r>
            <a:endParaRPr lang="es-MX" sz="1800" dirty="0">
              <a:solidFill>
                <a:srgbClr val="925AA4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s-ES" sz="2400" dirty="0">
              <a:solidFill>
                <a:srgbClr val="925AA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A2C7132-6F35-4EE4-AA97-AF3658C02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008" y="2566556"/>
            <a:ext cx="777440" cy="1145698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760905D-5F50-48CA-B568-70A232B634EF}"/>
              </a:ext>
            </a:extLst>
          </p:cNvPr>
          <p:cNvSpPr txBox="1"/>
          <p:nvPr/>
        </p:nvSpPr>
        <p:spPr>
          <a:xfrm>
            <a:off x="524442" y="3886913"/>
            <a:ext cx="30745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chemeClr val="bg2">
                    <a:lumMod val="25000"/>
                  </a:schemeClr>
                </a:solidFill>
              </a:rPr>
              <a:t>Licda. Laura Patricia Ramírez Vásquez</a:t>
            </a:r>
          </a:p>
          <a:p>
            <a:pPr algn="ctr"/>
            <a:r>
              <a:rPr lang="es-MX" sz="1400" dirty="0">
                <a:solidFill>
                  <a:schemeClr val="bg2">
                    <a:lumMod val="25000"/>
                  </a:schemeClr>
                </a:solidFill>
              </a:rPr>
              <a:t>Directora Ejecutiva de Asuntos Jurídicos </a:t>
            </a:r>
          </a:p>
          <a:p>
            <a:pPr algn="ctr"/>
            <a:r>
              <a:rPr lang="es-MX" sz="1400" dirty="0">
                <a:solidFill>
                  <a:schemeClr val="bg2">
                    <a:lumMod val="25000"/>
                  </a:schemeClr>
                </a:solidFill>
              </a:rPr>
              <a:t>Presidenta del Comité de Transparencia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4A57D35-1FC9-4132-88E6-7299F48E3074}"/>
              </a:ext>
            </a:extLst>
          </p:cNvPr>
          <p:cNvSpPr txBox="1"/>
          <p:nvPr/>
        </p:nvSpPr>
        <p:spPr>
          <a:xfrm>
            <a:off x="4207063" y="3774196"/>
            <a:ext cx="33463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chemeClr val="bg2">
                    <a:lumMod val="25000"/>
                  </a:schemeClr>
                </a:solidFill>
              </a:rPr>
              <a:t>Licda. Nallely Guadalupe Sanchez Infante</a:t>
            </a:r>
          </a:p>
          <a:p>
            <a:pPr algn="ctr"/>
            <a:r>
              <a:rPr lang="es-MX" sz="1400" dirty="0">
                <a:solidFill>
                  <a:schemeClr val="bg2">
                    <a:lumMod val="25000"/>
                  </a:schemeClr>
                </a:solidFill>
              </a:rPr>
              <a:t>Titular de la Unidad Técnica de Archivos y Gestión Documental</a:t>
            </a:r>
          </a:p>
          <a:p>
            <a:pPr algn="ctr"/>
            <a:r>
              <a:rPr lang="es-MX" sz="1400" dirty="0">
                <a:solidFill>
                  <a:schemeClr val="bg2">
                    <a:lumMod val="25000"/>
                  </a:schemeClr>
                </a:solidFill>
              </a:rPr>
              <a:t>Integrante del Comité de Transparencia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9FF1CCD-956A-4C54-8AF3-C04E1C03E2CC}"/>
              </a:ext>
            </a:extLst>
          </p:cNvPr>
          <p:cNvSpPr txBox="1"/>
          <p:nvPr/>
        </p:nvSpPr>
        <p:spPr>
          <a:xfrm>
            <a:off x="7883236" y="3803999"/>
            <a:ext cx="36018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chemeClr val="bg2">
                    <a:lumMod val="25000"/>
                  </a:schemeClr>
                </a:solidFill>
              </a:rPr>
              <a:t>Licda. Erika Georgina Oyervides González</a:t>
            </a:r>
          </a:p>
          <a:p>
            <a:pPr algn="ctr"/>
            <a:r>
              <a:rPr lang="es-MX" sz="1400" dirty="0">
                <a:solidFill>
                  <a:schemeClr val="bg2">
                    <a:lumMod val="25000"/>
                  </a:schemeClr>
                </a:solidFill>
              </a:rPr>
              <a:t>Titular  de la Unidad Técnica de Transparencia y Acceso a la Información Pública</a:t>
            </a:r>
          </a:p>
          <a:p>
            <a:pPr algn="ctr"/>
            <a:r>
              <a:rPr lang="es-MX" sz="1400" dirty="0">
                <a:solidFill>
                  <a:schemeClr val="bg2">
                    <a:lumMod val="25000"/>
                  </a:schemeClr>
                </a:solidFill>
              </a:rPr>
              <a:t>Integrante del Comité de Transparencia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B4E540A-892B-40D3-A1D1-BD491F64C059}"/>
              </a:ext>
            </a:extLst>
          </p:cNvPr>
          <p:cNvSpPr txBox="1"/>
          <p:nvPr/>
        </p:nvSpPr>
        <p:spPr>
          <a:xfrm>
            <a:off x="1440872" y="5255032"/>
            <a:ext cx="93102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rgbClr val="54345E"/>
                </a:solidFill>
              </a:rPr>
              <a:t>Aprobado mediante Acuerdo del Consejo General con clave identificatoria IEC/CG/048/2016. </a:t>
            </a:r>
          </a:p>
          <a:p>
            <a:pPr algn="ctr"/>
            <a:r>
              <a:rPr lang="es-MX" sz="1400" dirty="0"/>
              <a:t>(Consulta: http://www.iec.org.mx/v1/archivos//acuerdos/2016/50.-%20Acuerdo%20IEC-CG-048-2016.%20Modificaci%C3%B3n%20al%20Acuerdo%20IEC-CG-038-2016%20respecto%20a%20la%20integraci%C3%B3n%20del%20Comit%C3%A9%20de%20Transparencia.pdf)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D2C420FF-C1BB-4449-A2D9-05CCEF8854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2" r="9420"/>
          <a:stretch/>
        </p:blipFill>
        <p:spPr>
          <a:xfrm>
            <a:off x="9225225" y="2566556"/>
            <a:ext cx="835336" cy="1145698"/>
          </a:xfrm>
          <a:prstGeom prst="rec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01FD5BD-429C-4BD7-B670-FA135D2A29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6" t="36296" r="23624" b="37601"/>
          <a:stretch>
            <a:fillRect/>
          </a:stretch>
        </p:blipFill>
        <p:spPr bwMode="auto">
          <a:xfrm>
            <a:off x="9262198" y="403309"/>
            <a:ext cx="2275933" cy="886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28B4047-3FB6-52C0-F7AA-29A2D623EB8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6" t="17045" r="8463"/>
          <a:stretch/>
        </p:blipFill>
        <p:spPr>
          <a:xfrm rot="16200000">
            <a:off x="5264988" y="2737282"/>
            <a:ext cx="1145697" cy="835336"/>
          </a:xfrm>
          <a:prstGeom prst="rec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24376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1C20E9E3-C2AF-4A9A-91BF-B4A210D97219}"/>
              </a:ext>
            </a:extLst>
          </p:cNvPr>
          <p:cNvGrpSpPr/>
          <p:nvPr/>
        </p:nvGrpSpPr>
        <p:grpSpPr>
          <a:xfrm>
            <a:off x="4743559" y="56132"/>
            <a:ext cx="3139677" cy="1620268"/>
            <a:chOff x="7820286" y="994753"/>
            <a:chExt cx="3951804" cy="740372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AD64EA6F-C3C4-4FA2-BBD6-F6BE13902758}"/>
                </a:ext>
              </a:extLst>
            </p:cNvPr>
            <p:cNvSpPr/>
            <p:nvPr/>
          </p:nvSpPr>
          <p:spPr>
            <a:xfrm>
              <a:off x="7820286" y="994753"/>
              <a:ext cx="3848052" cy="5025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10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Fecha de actualización y/o validación: </a:t>
              </a:r>
            </a:p>
            <a:p>
              <a:r>
                <a:rPr lang="es-MX" sz="1050" b="1" dirty="0">
                  <a:solidFill>
                    <a:srgbClr val="6F0579"/>
                  </a:solidFill>
                </a:rPr>
                <a:t>28 de febrero de 2025</a:t>
              </a:r>
            </a:p>
            <a:p>
              <a:r>
                <a:rPr lang="es-MX" sz="10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Periodo que se informa: </a:t>
              </a:r>
              <a:r>
                <a:rPr lang="es-MX" sz="1050" b="1" dirty="0">
                  <a:solidFill>
                    <a:srgbClr val="732282"/>
                  </a:solidFill>
                </a:rPr>
                <a:t>01 al 28 de febrero de 2025</a:t>
              </a:r>
            </a:p>
            <a:p>
              <a:endParaRPr lang="es-MX" sz="1050" b="1" dirty="0">
                <a:solidFill>
                  <a:srgbClr val="6F0579"/>
                </a:solidFill>
              </a:endParaRP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AA1F5AAF-1AE1-4974-8C6C-BBE3AF14D3C7}"/>
                </a:ext>
              </a:extLst>
            </p:cNvPr>
            <p:cNvSpPr/>
            <p:nvPr/>
          </p:nvSpPr>
          <p:spPr>
            <a:xfrm>
              <a:off x="7820286" y="1232562"/>
              <a:ext cx="3951804" cy="5025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10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Responsable de generar la información:</a:t>
              </a:r>
            </a:p>
            <a:p>
              <a:r>
                <a:rPr lang="es-MX" sz="1050" b="1" dirty="0">
                  <a:solidFill>
                    <a:srgbClr val="002060"/>
                  </a:solidFill>
                </a:rPr>
                <a:t>Licda. Erika Georgina Oyervides González</a:t>
              </a:r>
            </a:p>
            <a:p>
              <a:r>
                <a:rPr lang="es-MX" sz="10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Titular  de la Unidad Técnica de Transparencia y Acceso a la Información Pública</a:t>
              </a:r>
              <a:endParaRPr lang="es-MX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2B7C499-3CC9-4963-9972-137B4F077F54}"/>
              </a:ext>
            </a:extLst>
          </p:cNvPr>
          <p:cNvSpPr/>
          <p:nvPr/>
        </p:nvSpPr>
        <p:spPr>
          <a:xfrm>
            <a:off x="457200" y="1252308"/>
            <a:ext cx="11277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dirty="0">
                <a:solidFill>
                  <a:srgbClr val="B38BBF"/>
                </a:solidFill>
              </a:rPr>
              <a:t>Nombramientos </a:t>
            </a:r>
            <a:br>
              <a:rPr lang="es-MX" sz="2800" dirty="0">
                <a:solidFill>
                  <a:srgbClr val="B38BBF"/>
                </a:solidFill>
              </a:rPr>
            </a:br>
            <a:r>
              <a:rPr lang="es-MX" sz="2800">
                <a:solidFill>
                  <a:srgbClr val="B38BBF"/>
                </a:solidFill>
              </a:rPr>
              <a:t>Integrantes del </a:t>
            </a:r>
            <a:r>
              <a:rPr lang="es-MX" sz="2800" dirty="0">
                <a:solidFill>
                  <a:srgbClr val="B38BBF"/>
                </a:solidFill>
              </a:rPr>
              <a:t>Comité de Transparencia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4EFAB04F-8489-4FF2-AF52-09CAB56A8D77}"/>
              </a:ext>
            </a:extLst>
          </p:cNvPr>
          <p:cNvSpPr/>
          <p:nvPr/>
        </p:nvSpPr>
        <p:spPr>
          <a:xfrm>
            <a:off x="410438" y="404193"/>
            <a:ext cx="330258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400" dirty="0">
                <a:solidFill>
                  <a:srgbClr val="925A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Artículo 21, fracción XXII</a:t>
            </a:r>
          </a:p>
          <a:p>
            <a:pPr algn="ctr"/>
            <a:r>
              <a:rPr lang="es-MX" sz="2400" dirty="0">
                <a:solidFill>
                  <a:srgbClr val="925AA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Unidad de atención</a:t>
            </a:r>
            <a:endParaRPr lang="es-MX" sz="1800" dirty="0">
              <a:solidFill>
                <a:srgbClr val="925AA4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s-ES" sz="2400" dirty="0">
              <a:solidFill>
                <a:srgbClr val="925AA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B4E540A-892B-40D3-A1D1-BD491F64C059}"/>
              </a:ext>
            </a:extLst>
          </p:cNvPr>
          <p:cNvSpPr txBox="1"/>
          <p:nvPr/>
        </p:nvSpPr>
        <p:spPr>
          <a:xfrm>
            <a:off x="1172110" y="6241664"/>
            <a:ext cx="9310255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>
                <a:solidFill>
                  <a:srgbClr val="54345E"/>
                </a:solidFill>
              </a:rPr>
              <a:t>Aprobado mediante Acuerdo del Consejo General con clave identificatoria IEC/CG/048/2016. </a:t>
            </a:r>
          </a:p>
          <a:p>
            <a:pPr algn="ctr"/>
            <a:r>
              <a:rPr lang="es-MX" sz="1000" dirty="0"/>
              <a:t>(Consulta: </a:t>
            </a:r>
            <a:r>
              <a:rPr lang="es-MX" sz="1000" dirty="0">
                <a:hlinkClick r:id="rId3"/>
              </a:rPr>
              <a:t>http://www.iec.org.mx/v1/archivos//acuerdos/2016/50.-%20Acuerdo%20IEC-CG-048-2016.%20Modificaci%C3%B3n%20al%20Acuerdo%20IEC-CG-038-2016%20respecto%20a%20la%20integraci%C3%B3n%20del%20Comit%C3%A9%20de%20Transparencia.pdf</a:t>
            </a:r>
            <a:r>
              <a:rPr lang="es-MX" sz="1000" dirty="0"/>
              <a:t>)</a:t>
            </a:r>
          </a:p>
          <a:p>
            <a:pPr algn="ctr"/>
            <a:endParaRPr lang="es-MX" sz="14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01FD5BD-429C-4BD7-B670-FA135D2A29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6" t="36296" r="23624" b="37601"/>
          <a:stretch>
            <a:fillRect/>
          </a:stretch>
        </p:blipFill>
        <p:spPr bwMode="auto">
          <a:xfrm>
            <a:off x="9262198" y="403309"/>
            <a:ext cx="2275933" cy="886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7D9121B-6A34-9147-7AF2-68ECBF1F83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500" t="18792" r="33370" b="6646"/>
          <a:stretch/>
        </p:blipFill>
        <p:spPr>
          <a:xfrm>
            <a:off x="7734929" y="2293494"/>
            <a:ext cx="3054538" cy="375175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4B871A9-D3B6-281A-B504-F42317F0705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108" t="18792" r="34131" b="11833"/>
          <a:stretch/>
        </p:blipFill>
        <p:spPr>
          <a:xfrm>
            <a:off x="534458" y="2232801"/>
            <a:ext cx="3054539" cy="387313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868653CD-D9A2-1E33-6367-D703DBFC987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761" t="18792" r="35341" b="15539"/>
          <a:stretch/>
        </p:blipFill>
        <p:spPr>
          <a:xfrm>
            <a:off x="4156447" y="2261216"/>
            <a:ext cx="3006265" cy="384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0432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305</TotalTime>
  <Words>629</Words>
  <Application>Microsoft Office PowerPoint</Application>
  <PresentationFormat>Panorámica</PresentationFormat>
  <Paragraphs>72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Fira Sans Bold</vt:lpstr>
      <vt:lpstr>Fira Sans Medium</vt:lpstr>
      <vt:lpstr>Times New Roman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iec</dc:creator>
  <cp:lastModifiedBy>Yolanda Medrano</cp:lastModifiedBy>
  <cp:revision>118</cp:revision>
  <dcterms:created xsi:type="dcterms:W3CDTF">2017-07-27T15:41:24Z</dcterms:created>
  <dcterms:modified xsi:type="dcterms:W3CDTF">2025-03-03T19:51:10Z</dcterms:modified>
</cp:coreProperties>
</file>